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71" r:id="rId2"/>
    <p:sldId id="272" r:id="rId3"/>
    <p:sldId id="273" r:id="rId4"/>
    <p:sldId id="274" r:id="rId5"/>
    <p:sldId id="276" r:id="rId6"/>
    <p:sldId id="27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95101-202C-46AB-AD18-000C625BAFC9}" type="datetimeFigureOut">
              <a:rPr lang="fr-FR" smtClean="0"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989099-7A66-46FF-BDC2-237F847FB0D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85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228013" cy="1927225"/>
          </a:xfrm>
          <a:ln>
            <a:noFill/>
          </a:ln>
        </p:spPr>
        <p:txBody>
          <a:bodyPr tIns="0" bIns="0"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307977"/>
            <a:ext cx="8228013" cy="1066800"/>
          </a:xfrm>
        </p:spPr>
        <p:txBody>
          <a:bodyPr tIns="0" bIns="0"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B575D0-FA77-4F73-ABA9-2031150D0496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137707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9A946-1040-400C-96EB-24FB511A6EF9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61705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7B93BB-CBF5-4C90-9F05-1192E78CB90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61440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43610"/>
            <a:ext cx="3848101" cy="2209800"/>
          </a:xfrm>
        </p:spPr>
        <p:txBody>
          <a:bodyPr anchor="b"/>
          <a:lstStyle>
            <a:lvl1pPr algn="l">
              <a:defRPr sz="44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698" y="273051"/>
            <a:ext cx="3708103" cy="5853113"/>
          </a:xfrm>
        </p:spPr>
        <p:txBody>
          <a:bodyPr>
            <a:normAutofit/>
          </a:bodyPr>
          <a:lstStyle>
            <a:lvl1pPr>
              <a:defRPr sz="2200">
                <a:solidFill>
                  <a:srgbClr val="383838"/>
                </a:solidFill>
              </a:defRPr>
            </a:lvl1pPr>
            <a:lvl2pPr>
              <a:defRPr sz="20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445565"/>
            <a:ext cx="3848100" cy="2591698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E4377A0-4B33-45E4-BDB9-EC53DA82FDA4}" type="slidenum">
              <a:rPr lang="fr-FR" altLang="fr-FR">
                <a:solidFill>
                  <a:srgbClr val="FFFFFF"/>
                </a:solidFill>
              </a:rPr>
              <a:pPr/>
              <a:t>‹N°›</a:t>
            </a:fld>
            <a:endParaRPr lang="fr-FR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5942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u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43610"/>
            <a:ext cx="3848101" cy="2209800"/>
          </a:xfrm>
        </p:spPr>
        <p:txBody>
          <a:bodyPr anchor="b"/>
          <a:lstStyle>
            <a:lvl1pPr algn="l">
              <a:defRPr sz="44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78698" y="273051"/>
            <a:ext cx="3708103" cy="5853113"/>
          </a:xfrm>
        </p:spPr>
        <p:txBody>
          <a:bodyPr>
            <a:normAutofit/>
          </a:bodyPr>
          <a:lstStyle>
            <a:lvl1pPr>
              <a:defRPr sz="2200">
                <a:solidFill>
                  <a:srgbClr val="383838"/>
                </a:solidFill>
              </a:defRPr>
            </a:lvl1pPr>
            <a:lvl2pPr>
              <a:defRPr sz="20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3445565"/>
            <a:ext cx="3848100" cy="2591698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E95674F-433D-4298-9D1E-9A74D7EF9AFD}" type="slidenum">
              <a:rPr lang="fr-FR" altLang="fr-FR">
                <a:solidFill>
                  <a:srgbClr val="FFFFFF"/>
                </a:solidFill>
              </a:rPr>
              <a:pPr/>
              <a:t>‹N°›</a:t>
            </a:fld>
            <a:endParaRPr lang="fr-FR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93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6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6" y="2649071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C717AC4-FDEC-417D-B5DC-2315FB47049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737922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Image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6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6" y="2649071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D354F7D-4779-4007-B485-69C7D0BB6DD4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39562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vec légen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6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6" y="2649071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rgbClr val="38383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858084" y="2964755"/>
            <a:ext cx="3505200" cy="3241674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 dirty="0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6" y="1260476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03618" y="1082262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pPr lvl="0"/>
            <a:r>
              <a:rPr lang="fr-FR" noProof="0" smtClean="0"/>
              <a:t>Cliquez sur l'icône pour ajouter une image</a:t>
            </a:r>
            <a:endParaRPr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543A302-F46D-4497-B34F-D68960DD64C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592986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ermetur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2329439-EE69-4A1A-9B7F-A6560BC33E31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816891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85347" y="-44953"/>
            <a:ext cx="4286404" cy="49447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1D5A0-4466-4F3B-8F6E-7FD23DFF6C5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892177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1435653"/>
            <a:ext cx="5111751" cy="4690511"/>
          </a:xfrm>
        </p:spPr>
        <p:txBody>
          <a:bodyPr/>
          <a:lstStyle>
            <a:lvl1pPr>
              <a:defRPr sz="2400">
                <a:solidFill>
                  <a:srgbClr val="383838"/>
                </a:solidFill>
              </a:defRPr>
            </a:lvl1pPr>
            <a:lvl2pPr>
              <a:defRPr sz="2800">
                <a:solidFill>
                  <a:srgbClr val="383838"/>
                </a:solidFill>
              </a:defRPr>
            </a:lvl2pPr>
            <a:lvl3pPr>
              <a:defRPr sz="2400">
                <a:solidFill>
                  <a:srgbClr val="383838"/>
                </a:solidFill>
              </a:defRPr>
            </a:lvl3pPr>
            <a:lvl4pPr>
              <a:defRPr sz="2000">
                <a:solidFill>
                  <a:srgbClr val="383838"/>
                </a:solidFill>
              </a:defRPr>
            </a:lvl4pPr>
            <a:lvl5pPr>
              <a:defRPr sz="2000">
                <a:solidFill>
                  <a:srgbClr val="38383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653"/>
            <a:ext cx="3008313" cy="4690511"/>
          </a:xfrm>
        </p:spPr>
        <p:txBody>
          <a:bodyPr/>
          <a:lstStyle>
            <a:lvl1pPr marL="0" indent="0">
              <a:buNone/>
              <a:defRPr sz="1400">
                <a:solidFill>
                  <a:srgbClr val="38383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4585347" y="-44953"/>
            <a:ext cx="4286404" cy="49447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4ED51-935E-4154-B22F-4C1A0A99CC3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2583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CA255-5919-465E-99C6-AEFDC1FFDF33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833893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1247420"/>
            <a:ext cx="5486400" cy="3480155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rgbClr val="38383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888538"/>
            <a:ext cx="5486400" cy="1283663"/>
          </a:xfrm>
        </p:spPr>
        <p:txBody>
          <a:bodyPr/>
          <a:lstStyle>
            <a:lvl1pPr marL="0" indent="0">
              <a:buNone/>
              <a:defRPr sz="1400">
                <a:solidFill>
                  <a:srgbClr val="383838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4585347" y="-44953"/>
            <a:ext cx="4286404" cy="49447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B50618-CAFB-4450-9011-ABAF301479A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95110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092450" y="265113"/>
            <a:ext cx="5724525" cy="395287"/>
          </a:xfrm>
          <a:prstGeom prst="rect">
            <a:avLst/>
          </a:prstGeom>
          <a:noFill/>
        </p:spPr>
        <p:txBody>
          <a:bodyPr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000" dirty="0" smtClean="0">
                <a:solidFill>
                  <a:srgbClr val="FFFFFF"/>
                </a:solidFill>
                <a:cs typeface="Arial"/>
              </a:rPr>
              <a:t>Cliquez et modifiez le titre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36695"/>
            <a:ext cx="5330675" cy="1362075"/>
          </a:xfrm>
        </p:spPr>
        <p:txBody>
          <a:bodyPr anchor="b"/>
          <a:lstStyle>
            <a:lvl1pPr algn="r">
              <a:defRPr sz="4600" b="0" cap="none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1" y="3609696"/>
            <a:ext cx="4111476" cy="1500187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144621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F321D45-5E80-4773-9F53-464E453B026B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586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-tête de sec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3092450" y="265113"/>
            <a:ext cx="5724525" cy="395287"/>
          </a:xfrm>
          <a:prstGeom prst="rect">
            <a:avLst/>
          </a:prstGeom>
          <a:noFill/>
        </p:spPr>
        <p:txBody>
          <a:bodyPr anchor="ctr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sz="2000" dirty="0" smtClean="0">
                <a:solidFill>
                  <a:srgbClr val="FFFFFF"/>
                </a:solidFill>
                <a:cs typeface="Arial"/>
              </a:rPr>
              <a:t>Cliquez et modifiez le titre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36695"/>
            <a:ext cx="5330675" cy="1362075"/>
          </a:xfrm>
        </p:spPr>
        <p:txBody>
          <a:bodyPr anchor="b"/>
          <a:lstStyle>
            <a:lvl1pPr algn="r">
              <a:defRPr sz="4600" b="0" cap="none" baseline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1" y="3609696"/>
            <a:ext cx="4111476" cy="1500187"/>
          </a:xfrm>
        </p:spPr>
        <p:txBody>
          <a:bodyPr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9000" y="6356350"/>
            <a:ext cx="1446213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355529F-371C-42F1-B7BB-57CF44FE91C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0406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514579"/>
            <a:ext cx="3848100" cy="429547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38701" y="1514579"/>
            <a:ext cx="3846513" cy="4295476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1F5217-E28B-42E5-8273-B80DE328F4F7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9129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696941"/>
            <a:ext cx="3767328" cy="129727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9" y="1696941"/>
            <a:ext cx="3767328" cy="129727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rgbClr val="383838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9" y="3160059"/>
            <a:ext cx="3767328" cy="2891491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Confidentiel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59F8EC-78B9-4B95-BABD-15F1AAD053DC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6611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449705"/>
            <a:ext cx="8228012" cy="2067795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719830"/>
            <a:ext cx="8228013" cy="2199474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28BB4811-0B03-4C3B-8CDF-7CE9881624B8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2807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38701" y="1503341"/>
            <a:ext cx="3846513" cy="2429965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838701" y="4148691"/>
            <a:ext cx="3846513" cy="2099647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457201" y="1503342"/>
            <a:ext cx="3848100" cy="4199830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BE08971C-257A-4E88-ACC7-F6EA2411CB62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02102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1525817"/>
            <a:ext cx="4049205" cy="2160253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3856502"/>
            <a:ext cx="4049205" cy="2195047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2" y="1525817"/>
            <a:ext cx="4049903" cy="2160253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57202" y="3856503"/>
            <a:ext cx="4049903" cy="2195047"/>
          </a:xfrm>
        </p:spPr>
        <p:txBody>
          <a:bodyPr/>
          <a:lstStyle>
            <a:lvl1pPr>
              <a:defRPr sz="1800">
                <a:solidFill>
                  <a:srgbClr val="383838"/>
                </a:solidFill>
              </a:defRPr>
            </a:lvl1pPr>
            <a:lvl2pPr>
              <a:defRPr sz="1800">
                <a:solidFill>
                  <a:srgbClr val="383838"/>
                </a:solidFill>
              </a:defRPr>
            </a:lvl2pPr>
            <a:lvl3pPr>
              <a:defRPr sz="1800">
                <a:solidFill>
                  <a:srgbClr val="383838"/>
                </a:solidFill>
              </a:defRPr>
            </a:lvl3pPr>
            <a:lvl4pPr>
              <a:defRPr sz="1800">
                <a:solidFill>
                  <a:srgbClr val="383838"/>
                </a:solidFill>
              </a:defRPr>
            </a:lvl4pPr>
            <a:lvl5pPr>
              <a:defRPr sz="1800">
                <a:solidFill>
                  <a:srgbClr val="383838"/>
                </a:solidFill>
              </a:defRPr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16//06/2014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BC48785C-234B-41CF-B164-B91619E49980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82951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19625" y="63500"/>
            <a:ext cx="4065588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506538"/>
            <a:ext cx="8228013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rgbClr val="383838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/>
              <a:t>Confidentiel</a:t>
            </a:r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 smtClean="0">
                <a:solidFill>
                  <a:srgbClr val="383838"/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r>
              <a:rPr lang="fr-FR"/>
              <a:t>16//06/2014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100" b="1">
                <a:solidFill>
                  <a:srgbClr val="383838"/>
                </a:solidFill>
                <a:cs typeface="Arial" panose="020B0604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04193EE6-97C0-4398-8BE6-3CA9B9588978}" type="slidenum">
              <a:rPr lang="fr-FR" altLang="fr-FR">
                <a:ea typeface="MS PGothic" panose="020B0600070205080204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fr-FR" altLang="fr-FR"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248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000" kern="1200">
          <a:solidFill>
            <a:schemeClr val="bg1"/>
          </a:solidFill>
          <a:latin typeface="Arial"/>
          <a:ea typeface="MS PGothic" panose="020B0600070205080204" pitchFamily="34" charset="-128"/>
          <a:cs typeface="Arial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MS PGothic" panose="020B0600070205080204" pitchFamily="34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MS PGothic" panose="020B0600070205080204" pitchFamily="34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MS PGothic" panose="020B0600070205080204" pitchFamily="34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MS PGothic" panose="020B0600070205080204" pitchFamily="34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ts val="20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sz="2200" kern="1200">
          <a:solidFill>
            <a:srgbClr val="383838"/>
          </a:solidFill>
          <a:latin typeface="Arial"/>
          <a:ea typeface="MS PGothic" panose="020B0600070205080204" pitchFamily="34" charset="-128"/>
          <a:cs typeface="Arial"/>
        </a:defRPr>
      </a:lvl1pPr>
      <a:lvl2pPr marL="692150" indent="-342900" algn="l" rtl="0" eaLnBrk="1" fontAlgn="base" hangingPunct="1">
        <a:spcBef>
          <a:spcPts val="600"/>
        </a:spcBef>
        <a:spcAft>
          <a:spcPct val="0"/>
        </a:spcAft>
        <a:buClr>
          <a:srgbClr val="FF666A"/>
        </a:buClr>
        <a:buSzPct val="90000"/>
        <a:buFont typeface="Arial" panose="020B0604020202020204" pitchFamily="34" charset="0"/>
        <a:buChar char="•"/>
        <a:defRPr sz="2000" kern="1200">
          <a:solidFill>
            <a:srgbClr val="383838"/>
          </a:solidFill>
          <a:latin typeface="Arial"/>
          <a:ea typeface="MS PGothic" panose="020B0600070205080204" pitchFamily="34" charset="-128"/>
          <a:cs typeface="Arial"/>
        </a:defRPr>
      </a:lvl2pPr>
      <a:lvl3pPr marL="971550" indent="-2857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rgbClr val="383838"/>
          </a:solidFill>
          <a:latin typeface="Arial"/>
          <a:ea typeface="MS PGothic" panose="020B0600070205080204" pitchFamily="34" charset="-128"/>
          <a:cs typeface="Arial"/>
        </a:defRPr>
      </a:lvl3pPr>
      <a:lvl4pPr marL="1320800" indent="-285750" algn="l" rtl="0" eaLnBrk="1" fontAlgn="base" hangingPunct="1">
        <a:spcBef>
          <a:spcPts val="600"/>
        </a:spcBef>
        <a:spcAft>
          <a:spcPct val="0"/>
        </a:spcAft>
        <a:buClr>
          <a:srgbClr val="FF666A"/>
        </a:buClr>
        <a:buSzPct val="90000"/>
        <a:buFont typeface="Arial" panose="020B0604020202020204" pitchFamily="34" charset="0"/>
        <a:buChar char="•"/>
        <a:defRPr kern="1200">
          <a:solidFill>
            <a:srgbClr val="383838"/>
          </a:solidFill>
          <a:latin typeface="Arial"/>
          <a:ea typeface="MS PGothic" panose="020B0600070205080204" pitchFamily="34" charset="-128"/>
          <a:cs typeface="Arial"/>
        </a:defRPr>
      </a:lvl4pPr>
      <a:lvl5pPr marL="1657350" indent="-285750" algn="l" rtl="0" eaLnBrk="1" fontAlgn="base" hangingPunct="1">
        <a:spcBef>
          <a:spcPts val="600"/>
        </a:spcBef>
        <a:spcAft>
          <a:spcPct val="0"/>
        </a:spcAft>
        <a:buClr>
          <a:schemeClr val="accent1"/>
        </a:buClr>
        <a:buSzPct val="90000"/>
        <a:buFont typeface="Arial" panose="020B0604020202020204" pitchFamily="34" charset="0"/>
        <a:buChar char="•"/>
        <a:defRPr kern="1200">
          <a:solidFill>
            <a:srgbClr val="383838"/>
          </a:solidFill>
          <a:latin typeface="Arial"/>
          <a:ea typeface="MS PGothic" panose="020B0600070205080204" pitchFamily="34" charset="-128"/>
          <a:cs typeface="Arial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ditech.com.br/" TargetMode="External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9"/>
          <p:cNvCxnSpPr/>
          <p:nvPr/>
        </p:nvCxnSpPr>
        <p:spPr>
          <a:xfrm>
            <a:off x="2378320" y="1773238"/>
            <a:ext cx="6765680" cy="11112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5" name="Rectangle 8"/>
          <p:cNvSpPr>
            <a:spLocks noChangeArrowheads="1"/>
          </p:cNvSpPr>
          <p:nvPr/>
        </p:nvSpPr>
        <p:spPr bwMode="auto">
          <a:xfrm>
            <a:off x="1979736" y="1187450"/>
            <a:ext cx="5436577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1800" b="1"/>
              <a:t> </a:t>
            </a:r>
            <a:r>
              <a:rPr lang="fr-FR" altLang="fr-FR" b="1" i="1"/>
              <a:t>ENGENHARIA MULTI-SETORES</a:t>
            </a:r>
            <a:endParaRPr lang="fr-FR" altLang="fr-FR">
              <a:latin typeface="Arial" pitchFamily="34" charset="0"/>
            </a:endParaRPr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27D8-B5B6-4E80-8CA4-C376A0E9C18C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  <p:sp>
        <p:nvSpPr>
          <p:cNvPr id="7" name="ZoneTexte 9"/>
          <p:cNvSpPr txBox="1">
            <a:spLocks noChangeArrowheads="1"/>
          </p:cNvSpPr>
          <p:nvPr/>
        </p:nvSpPr>
        <p:spPr bwMode="auto">
          <a:xfrm>
            <a:off x="3530112" y="5037139"/>
            <a:ext cx="3168162" cy="1055687"/>
          </a:xfrm>
          <a:prstGeom prst="rect">
            <a:avLst/>
          </a:prstGeom>
          <a:ln w="12700">
            <a:solidFill>
              <a:srgbClr val="C0000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5662" tIns="42829" rIns="85662" bIns="42829">
            <a:spAutoFit/>
          </a:bodyPr>
          <a:lstStyle/>
          <a:p>
            <a:pPr algn="ctr">
              <a:defRPr/>
            </a:pPr>
            <a:r>
              <a:rPr lang="en-GB" b="1" dirty="0">
                <a:hlinkClick r:id="rId3"/>
              </a:rPr>
              <a:t>www.soditech.com.br</a:t>
            </a:r>
            <a:endParaRPr lang="en-GB" b="1" dirty="0"/>
          </a:p>
          <a:p>
            <a:pPr algn="ctr">
              <a:defRPr/>
            </a:pPr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+ 55 (41) 36 16 87 88</a:t>
            </a:r>
          </a:p>
          <a:p>
            <a:pPr algn="ctr">
              <a:defRPr/>
            </a:pPr>
            <a:r>
              <a:rPr lang="fr-FR" sz="15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+55 (12) 33 07 63 97</a:t>
            </a:r>
          </a:p>
          <a:p>
            <a:pPr algn="ctr">
              <a:defRPr/>
            </a:pPr>
            <a:endParaRPr lang="en-GB" sz="15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078" name="Rectangle 12"/>
          <p:cNvSpPr>
            <a:spLocks noChangeArrowheads="1"/>
          </p:cNvSpPr>
          <p:nvPr/>
        </p:nvSpPr>
        <p:spPr bwMode="auto">
          <a:xfrm>
            <a:off x="1258766" y="2636839"/>
            <a:ext cx="2254080" cy="134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5662" tIns="42829" rIns="85662" bIns="42829">
            <a:spAutoFit/>
          </a:bodyPr>
          <a:lstStyle>
            <a:lvl1pPr defTabSz="708025"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708025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708025" eaLnBrk="0" hangingPunct="0">
              <a:spcBef>
                <a:spcPct val="20000"/>
              </a:spcBef>
              <a:buFont typeface="Arial" pitchFamily="34" charset="0"/>
              <a:buChar char="•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708025" eaLnBrk="0" hangingPunct="0">
              <a:spcBef>
                <a:spcPct val="20000"/>
              </a:spcBef>
              <a:buFont typeface="Arial" pitchFamily="34" charset="0"/>
              <a:buChar char="–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708025" eaLnBrk="0" hangingPunct="0">
              <a:spcBef>
                <a:spcPct val="20000"/>
              </a:spcBef>
              <a:buFont typeface="Arial" pitchFamily="34" charset="0"/>
              <a:buChar char="»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708025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708025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708025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708025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tabLst>
                <a:tab pos="0" algn="l"/>
                <a:tab pos="708025" algn="l"/>
                <a:tab pos="1416050" algn="l"/>
                <a:tab pos="2127250" algn="l"/>
                <a:tab pos="2836863" algn="l"/>
                <a:tab pos="3548063" algn="l"/>
                <a:tab pos="4256088" algn="l"/>
                <a:tab pos="4965700" algn="l"/>
                <a:tab pos="5675313" algn="l"/>
                <a:tab pos="6383338" algn="l"/>
                <a:tab pos="7096125" algn="l"/>
                <a:tab pos="780415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93000"/>
              </a:lnSpc>
              <a:spcBef>
                <a:spcPct val="0"/>
              </a:spcBef>
              <a:spcAft>
                <a:spcPts val="563"/>
              </a:spcAft>
              <a:buClr>
                <a:srgbClr val="63869D"/>
              </a:buClr>
              <a:buFontTx/>
              <a:buNone/>
            </a:pPr>
            <a:r>
              <a:rPr lang="en-GB" altLang="fr-FR" sz="1800" b="1">
                <a:solidFill>
                  <a:srgbClr val="63869D"/>
                </a:solidFill>
              </a:rPr>
              <a:t>GESTÃO DE PROJETOS</a:t>
            </a:r>
          </a:p>
          <a:p>
            <a:pPr>
              <a:lnSpc>
                <a:spcPct val="93000"/>
              </a:lnSpc>
              <a:spcBef>
                <a:spcPct val="0"/>
              </a:spcBef>
              <a:spcAft>
                <a:spcPts val="563"/>
              </a:spcAft>
              <a:buClr>
                <a:srgbClr val="63869D"/>
              </a:buClr>
              <a:buFontTx/>
              <a:buNone/>
            </a:pPr>
            <a:r>
              <a:rPr lang="en-GB" altLang="fr-FR" sz="1800" b="1">
                <a:solidFill>
                  <a:srgbClr val="63869D"/>
                </a:solidFill>
              </a:rPr>
              <a:t>EXPERTISE</a:t>
            </a:r>
          </a:p>
          <a:p>
            <a:pPr>
              <a:lnSpc>
                <a:spcPct val="93000"/>
              </a:lnSpc>
              <a:spcBef>
                <a:spcPct val="0"/>
              </a:spcBef>
              <a:spcAft>
                <a:spcPts val="563"/>
              </a:spcAft>
              <a:buClr>
                <a:srgbClr val="63869D"/>
              </a:buClr>
              <a:buFontTx/>
              <a:buNone/>
            </a:pPr>
            <a:r>
              <a:rPr lang="en-GB" altLang="fr-FR" sz="1800" b="1">
                <a:solidFill>
                  <a:srgbClr val="63869D"/>
                </a:solidFill>
              </a:rPr>
              <a:t>ANÁLISE</a:t>
            </a:r>
          </a:p>
          <a:p>
            <a:pPr>
              <a:lnSpc>
                <a:spcPct val="93000"/>
              </a:lnSpc>
              <a:spcBef>
                <a:spcPct val="0"/>
              </a:spcBef>
              <a:spcAft>
                <a:spcPts val="563"/>
              </a:spcAft>
              <a:buClr>
                <a:srgbClr val="63869D"/>
              </a:buClr>
              <a:buFontTx/>
              <a:buNone/>
            </a:pPr>
            <a:r>
              <a:rPr lang="en-GB" altLang="fr-FR" sz="1800" b="1">
                <a:solidFill>
                  <a:srgbClr val="63869D"/>
                </a:solidFill>
              </a:rPr>
              <a:t>DESENVOLVIMENTO </a:t>
            </a:r>
            <a:endParaRPr lang="fr-FR" altLang="fr-FR" sz="1800" b="1">
              <a:solidFill>
                <a:srgbClr val="63869D"/>
              </a:solidFill>
            </a:endParaRP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6141428" y="2590775"/>
            <a:ext cx="2102826" cy="170232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5662" tIns="42829" rIns="85662" bIns="42829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>
                <a:latin typeface="Arial" pitchFamily="34" charset="0"/>
              </a:rPr>
              <a:t>Automotivo</a:t>
            </a:r>
            <a:endParaRPr lang="fr-FR" altLang="fr-FR" sz="1500" b="1" dirty="0">
              <a:latin typeface="Arial" pitchFamily="34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>
                <a:latin typeface="Arial" pitchFamily="34" charset="0"/>
              </a:rPr>
              <a:t>Aeronáutico</a:t>
            </a:r>
            <a:endParaRPr lang="fr-FR" altLang="fr-FR" sz="1500" b="1" dirty="0">
              <a:latin typeface="Arial" pitchFamily="34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 smtClean="0">
                <a:latin typeface="Arial" pitchFamily="34" charset="0"/>
              </a:rPr>
              <a:t>Energia</a:t>
            </a:r>
            <a:endParaRPr lang="fr-FR" altLang="fr-FR" sz="1500" b="1" dirty="0">
              <a:latin typeface="Arial" pitchFamily="34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>
                <a:latin typeface="Arial" pitchFamily="34" charset="0"/>
              </a:rPr>
              <a:t>Espaço</a:t>
            </a:r>
            <a:endParaRPr lang="fr-FR" altLang="fr-FR" sz="1500" b="1" dirty="0">
              <a:latin typeface="Arial" pitchFamily="34" charset="0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>
                <a:latin typeface="Arial" pitchFamily="34" charset="0"/>
              </a:rPr>
              <a:t>Engenharia</a:t>
            </a:r>
            <a:r>
              <a:rPr lang="fr-FR" altLang="fr-FR" sz="1500" b="1" dirty="0">
                <a:latin typeface="Arial" pitchFamily="34" charset="0"/>
              </a:rPr>
              <a:t> Civil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fr-FR" altLang="fr-FR" sz="1500" b="1" dirty="0" err="1">
                <a:latin typeface="Arial" pitchFamily="34" charset="0"/>
              </a:rPr>
              <a:t>Indústria</a:t>
            </a:r>
            <a:endParaRPr lang="fr-FR" altLang="fr-FR" sz="1500" dirty="0">
              <a:latin typeface="Arial" pitchFamily="34" charset="0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fr-FR" altLang="fr-FR" sz="1500" dirty="0">
              <a:latin typeface="Arial" pitchFamily="34" charset="0"/>
            </a:endParaRPr>
          </a:p>
        </p:txBody>
      </p:sp>
      <p:graphicFrame>
        <p:nvGraphicFramePr>
          <p:cNvPr id="3080" name="Objeto 2"/>
          <p:cNvGraphicFramePr>
            <a:graphicFrameLocks noChangeAspect="1"/>
          </p:cNvGraphicFramePr>
          <p:nvPr/>
        </p:nvGraphicFramePr>
        <p:xfrm>
          <a:off x="3889131" y="2073275"/>
          <a:ext cx="2491154" cy="292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Photo" r:id="rId4" imgW="3156894" imgH="3156894" progId="StaticMetafile">
                  <p:embed/>
                </p:oleObj>
              </mc:Choice>
              <mc:Fallback>
                <p:oleObj name="Photo" r:id="rId4" imgW="3156894" imgH="3156894" progId="StaticMetafil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131" y="2073275"/>
                        <a:ext cx="2491154" cy="2927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835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99AAD-7B18-473F-B849-674A91287221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4099" name="Text Box 8"/>
          <p:cNvSpPr txBox="1">
            <a:spLocks noChangeArrowheads="1"/>
          </p:cNvSpPr>
          <p:nvPr/>
        </p:nvSpPr>
        <p:spPr bwMode="auto">
          <a:xfrm>
            <a:off x="1846384" y="1412876"/>
            <a:ext cx="4919297" cy="2170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SzPct val="115000"/>
              <a:buFont typeface="Wingdings" pitchFamily="2" charset="2"/>
              <a:buNone/>
            </a:pPr>
            <a:r>
              <a:rPr lang="fr-FR" altLang="fr-FR" sz="1800" b="1">
                <a:latin typeface="Arial" pitchFamily="34" charset="0"/>
              </a:rPr>
              <a:t>Soluções Globais para: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800" b="1">
                <a:solidFill>
                  <a:schemeClr val="accent2"/>
                </a:solidFill>
                <a:latin typeface="Arial" pitchFamily="34" charset="0"/>
              </a:rPr>
              <a:t>Concepção de novos projetos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800" b="1">
                <a:solidFill>
                  <a:schemeClr val="accent2"/>
                </a:solidFill>
                <a:latin typeface="Arial" pitchFamily="34" charset="0"/>
              </a:rPr>
              <a:t>Nacionalização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800" b="1">
                <a:solidFill>
                  <a:schemeClr val="accent2"/>
                </a:solidFill>
                <a:latin typeface="Arial" pitchFamily="34" charset="0"/>
              </a:rPr>
              <a:t>Industrialização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800" b="1">
                <a:solidFill>
                  <a:schemeClr val="accent2"/>
                </a:solidFill>
                <a:latin typeface="Arial" pitchFamily="34" charset="0"/>
              </a:rPr>
              <a:t>Acompanhamento de Projeto </a:t>
            </a: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1561158" y="188640"/>
            <a:ext cx="5489748" cy="38846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79903" tIns="39952" rIns="79903" bIns="39952">
            <a:spAutoFit/>
          </a:bodyPr>
          <a:lstStyle/>
          <a:p>
            <a:pPr defTabSz="793750" eaLnBrk="0" hangingPunct="0">
              <a:defRPr/>
            </a:pPr>
            <a:r>
              <a:rPr lang="fr-FR" sz="20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SODITECH: Solução Global em Engenharia </a:t>
            </a:r>
          </a:p>
        </p:txBody>
      </p:sp>
      <p:sp>
        <p:nvSpPr>
          <p:cNvPr id="4101" name="AutoShape 2"/>
          <p:cNvSpPr>
            <a:spLocks noChangeArrowheads="1"/>
          </p:cNvSpPr>
          <p:nvPr/>
        </p:nvSpPr>
        <p:spPr bwMode="auto">
          <a:xfrm>
            <a:off x="915866" y="3860800"/>
            <a:ext cx="6594231" cy="698500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FFD8CE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991F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400">
                <a:latin typeface="Arial" pitchFamily="34" charset="0"/>
              </a:rPr>
              <a:t>	FOCO: Custo, Qualidade, Prazo</a:t>
            </a:r>
            <a:endParaRPr lang="pt-BR" altLang="fr-FR" sz="2400">
              <a:latin typeface="Arial" pitchFamily="34" charset="0"/>
            </a:endParaRPr>
          </a:p>
        </p:txBody>
      </p:sp>
      <p:sp>
        <p:nvSpPr>
          <p:cNvPr id="7" name="Seta para baixo 6"/>
          <p:cNvSpPr/>
          <p:nvPr/>
        </p:nvSpPr>
        <p:spPr bwMode="auto">
          <a:xfrm>
            <a:off x="3707424" y="4724400"/>
            <a:ext cx="1063869" cy="649288"/>
          </a:xfrm>
          <a:prstGeom prst="downArrow">
            <a:avLst>
              <a:gd name="adj1" fmla="val 50000"/>
              <a:gd name="adj2" fmla="val 51987"/>
            </a:avLst>
          </a:prstGeom>
          <a:solidFill>
            <a:schemeClr val="bg1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103" name="AutoShape 2"/>
          <p:cNvSpPr>
            <a:spLocks noChangeArrowheads="1"/>
          </p:cNvSpPr>
          <p:nvPr/>
        </p:nvSpPr>
        <p:spPr bwMode="auto">
          <a:xfrm>
            <a:off x="2312378" y="5516563"/>
            <a:ext cx="3855427" cy="576262"/>
          </a:xfrm>
          <a:prstGeom prst="roundRect">
            <a:avLst>
              <a:gd name="adj" fmla="val 50000"/>
            </a:avLst>
          </a:prstGeom>
          <a:gradFill rotWithShape="0">
            <a:gsLst>
              <a:gs pos="0">
                <a:srgbClr val="FFD8CE"/>
              </a:gs>
              <a:gs pos="100000">
                <a:srgbClr val="FF3300"/>
              </a:gs>
            </a:gsLst>
            <a:lin ang="0" scaled="1"/>
          </a:gradFill>
          <a:ln>
            <a:noFill/>
          </a:ln>
          <a:effectLst>
            <a:prstShdw prst="shdw17" dist="17961" dir="2700000">
              <a:srgbClr val="991F00"/>
            </a:prstShdw>
          </a:effectLst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2400" b="1">
                <a:latin typeface="Arial" pitchFamily="34" charset="0"/>
              </a:rPr>
              <a:t>Satisfação CLIENTE</a:t>
            </a:r>
            <a:endParaRPr lang="pt-BR" altLang="fr-FR" sz="2400" b="1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4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4E4BEF-A736-4C37-8CE6-8588F46AF219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403648" y="98664"/>
            <a:ext cx="5239680" cy="357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9903" tIns="39952" rIns="79903" bIns="39952">
            <a:spAutoFit/>
          </a:bodyPr>
          <a:lstStyle/>
          <a:p>
            <a:pPr>
              <a:defRPr/>
            </a:pPr>
            <a:r>
              <a:rPr lang="fr-FR" b="1" dirty="0" err="1">
                <a:solidFill>
                  <a:schemeClr val="accent4">
                    <a:lumMod val="20000"/>
                    <a:lumOff val="80000"/>
                  </a:schemeClr>
                </a:solidFill>
              </a:rPr>
              <a:t>Principais</a:t>
            </a:r>
            <a:r>
              <a:rPr lang="fr-FR" b="1" dirty="0">
                <a:solidFill>
                  <a:schemeClr val="accent4">
                    <a:lumMod val="20000"/>
                    <a:lumOff val="80000"/>
                  </a:schemeClr>
                </a:solidFill>
              </a:rPr>
              <a:t> Clientes da SODITECH no Mercosul</a:t>
            </a:r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757604" y="1143000"/>
            <a:ext cx="8932985" cy="1911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03" tIns="39952" rIns="79903" bIns="39952">
            <a:spAutoFit/>
          </a:bodyPr>
          <a:lstStyle>
            <a:lvl1pPr marL="377825" indent="-377825" defTabSz="79375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400" b="1" dirty="0">
                <a:latin typeface="Arial" pitchFamily="34" charset="0"/>
              </a:rPr>
              <a:t>RENAULT/NISSAN, PEUGEOT-CITRÖEN, VOLKSWAGEN, MAN, VOLVO,BOSCH, FAURECIA</a:t>
            </a:r>
            <a:r>
              <a:rPr lang="fr-FR" altLang="fr-FR" sz="1400" b="1" dirty="0" smtClean="0">
                <a:latin typeface="Arial" pitchFamily="34" charset="0"/>
              </a:rPr>
              <a:t>,</a:t>
            </a:r>
          </a:p>
          <a:p>
            <a:pPr marL="0" indent="0">
              <a:lnSpc>
                <a:spcPct val="170000"/>
              </a:lnSpc>
              <a:spcBef>
                <a:spcPct val="0"/>
              </a:spcBef>
              <a:buSzPct val="115000"/>
              <a:buNone/>
            </a:pPr>
            <a:r>
              <a:rPr lang="fr-FR" altLang="fr-FR" sz="1400" b="1" dirty="0" smtClean="0">
                <a:latin typeface="Arial" pitchFamily="34" charset="0"/>
              </a:rPr>
              <a:t>NEMAK, TUPY</a:t>
            </a:r>
            <a:r>
              <a:rPr lang="fr-FR" altLang="fr-FR" sz="1400" b="1" dirty="0">
                <a:latin typeface="Arial" pitchFamily="34" charset="0"/>
              </a:rPr>
              <a:t>, ALUSUR,WHB, WESTAFLEX, MAGNETI-MARELLI, SAINT GOBAIN,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400" b="1" dirty="0">
                <a:latin typeface="Arial" pitchFamily="34" charset="0"/>
              </a:rPr>
              <a:t>EMBRAER, LATECOERE, HELIBRAS, IPE/PLANAIR 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400" b="1" dirty="0">
                <a:latin typeface="Arial" pitchFamily="34" charset="0"/>
              </a:rPr>
              <a:t>ALSTOM, TECSIS, COPEL, SANEPAR </a:t>
            </a:r>
            <a:r>
              <a:rPr lang="fr-FR" altLang="fr-FR" sz="1400" b="1" dirty="0" smtClean="0">
                <a:latin typeface="Arial" pitchFamily="34" charset="0"/>
              </a:rPr>
              <a:t>e PETROBRÁS</a:t>
            </a:r>
            <a:r>
              <a:rPr lang="fr-FR" altLang="fr-FR" sz="1400" b="1" dirty="0">
                <a:latin typeface="Arial" pitchFamily="34" charset="0"/>
              </a:rPr>
              <a:t>, 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fr-FR" altLang="fr-FR" sz="1400" b="1" dirty="0">
                <a:latin typeface="Arial" pitchFamily="34" charset="0"/>
              </a:rPr>
              <a:t>SODITECH SA para RENAULT, THALES, ALCATEL SPACE, SAFRAN</a:t>
            </a:r>
          </a:p>
        </p:txBody>
      </p:sp>
      <p:pic>
        <p:nvPicPr>
          <p:cNvPr id="5125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5577" y="3500438"/>
            <a:ext cx="6317274" cy="279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961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à coins arrondis 108"/>
          <p:cNvSpPr/>
          <p:nvPr/>
        </p:nvSpPr>
        <p:spPr>
          <a:xfrm>
            <a:off x="2675792" y="1982788"/>
            <a:ext cx="2262554" cy="4419600"/>
          </a:xfrm>
          <a:prstGeom prst="roundRect">
            <a:avLst/>
          </a:prstGeom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cxnSp>
        <p:nvCxnSpPr>
          <p:cNvPr id="59" name="Conector reto 58"/>
          <p:cNvCxnSpPr/>
          <p:nvPr/>
        </p:nvCxnSpPr>
        <p:spPr>
          <a:xfrm>
            <a:off x="2667000" y="2544764"/>
            <a:ext cx="5382358" cy="158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149" name="Grouper 46"/>
          <p:cNvGrpSpPr>
            <a:grpSpLocks/>
          </p:cNvGrpSpPr>
          <p:nvPr/>
        </p:nvGrpSpPr>
        <p:grpSpPr bwMode="auto">
          <a:xfrm>
            <a:off x="613997" y="1938338"/>
            <a:ext cx="1595803" cy="514350"/>
            <a:chOff x="2116504" y="652689"/>
            <a:chExt cx="833034" cy="520646"/>
          </a:xfrm>
        </p:grpSpPr>
        <p:sp>
          <p:nvSpPr>
            <p:cNvPr id="67" name="Rectangle à coins arrondis 66"/>
            <p:cNvSpPr/>
            <p:nvPr/>
          </p:nvSpPr>
          <p:spPr>
            <a:xfrm>
              <a:off x="2116504" y="652689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8" name="Rectangle 67"/>
            <p:cNvSpPr/>
            <p:nvPr/>
          </p:nvSpPr>
          <p:spPr>
            <a:xfrm>
              <a:off x="2131803" y="667151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Automotiva</a:t>
              </a:r>
              <a:endParaRPr lang="en-US" sz="1200" dirty="0"/>
            </a:p>
          </p:txBody>
        </p:sp>
      </p:grpSp>
      <p:grpSp>
        <p:nvGrpSpPr>
          <p:cNvPr id="6150" name="Grouper 47"/>
          <p:cNvGrpSpPr>
            <a:grpSpLocks/>
          </p:cNvGrpSpPr>
          <p:nvPr/>
        </p:nvGrpSpPr>
        <p:grpSpPr bwMode="auto">
          <a:xfrm>
            <a:off x="613997" y="2589213"/>
            <a:ext cx="1595803" cy="514350"/>
            <a:chOff x="2116504" y="1303497"/>
            <a:chExt cx="833034" cy="520646"/>
          </a:xfrm>
        </p:grpSpPr>
        <p:sp>
          <p:nvSpPr>
            <p:cNvPr id="65" name="Rectangle à coins arrondis 64"/>
            <p:cNvSpPr/>
            <p:nvPr/>
          </p:nvSpPr>
          <p:spPr>
            <a:xfrm>
              <a:off x="2116504" y="1303497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6" name="Rectangle 65"/>
            <p:cNvSpPr/>
            <p:nvPr/>
          </p:nvSpPr>
          <p:spPr>
            <a:xfrm>
              <a:off x="2131803" y="1317959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Aeronáutica</a:t>
              </a:r>
            </a:p>
          </p:txBody>
        </p:sp>
      </p:grpSp>
      <p:grpSp>
        <p:nvGrpSpPr>
          <p:cNvPr id="6151" name="Grouper 48"/>
          <p:cNvGrpSpPr>
            <a:grpSpLocks/>
          </p:cNvGrpSpPr>
          <p:nvPr/>
        </p:nvGrpSpPr>
        <p:grpSpPr bwMode="auto">
          <a:xfrm>
            <a:off x="613997" y="3240088"/>
            <a:ext cx="1595803" cy="514350"/>
            <a:chOff x="2116504" y="1954304"/>
            <a:chExt cx="833034" cy="520646"/>
          </a:xfrm>
        </p:grpSpPr>
        <p:sp>
          <p:nvSpPr>
            <p:cNvPr id="63" name="Rectangle à coins arrondis 62"/>
            <p:cNvSpPr/>
            <p:nvPr/>
          </p:nvSpPr>
          <p:spPr>
            <a:xfrm>
              <a:off x="2116504" y="1954304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2131803" y="1968766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Defensa</a:t>
              </a:r>
            </a:p>
          </p:txBody>
        </p:sp>
      </p:grpSp>
      <p:grpSp>
        <p:nvGrpSpPr>
          <p:cNvPr id="6152" name="Grouper 49"/>
          <p:cNvGrpSpPr>
            <a:grpSpLocks/>
          </p:cNvGrpSpPr>
          <p:nvPr/>
        </p:nvGrpSpPr>
        <p:grpSpPr bwMode="auto">
          <a:xfrm>
            <a:off x="613997" y="3890963"/>
            <a:ext cx="1595803" cy="514350"/>
            <a:chOff x="2116504" y="2605112"/>
            <a:chExt cx="833034" cy="520646"/>
          </a:xfrm>
        </p:grpSpPr>
        <p:sp>
          <p:nvSpPr>
            <p:cNvPr id="61" name="Rectangle à coins arrondis 60"/>
            <p:cNvSpPr/>
            <p:nvPr/>
          </p:nvSpPr>
          <p:spPr>
            <a:xfrm>
              <a:off x="2116504" y="2605112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2131803" y="2619574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Engenharia Civil </a:t>
              </a:r>
            </a:p>
          </p:txBody>
        </p:sp>
      </p:grpSp>
      <p:grpSp>
        <p:nvGrpSpPr>
          <p:cNvPr id="6153" name="Grouper 50"/>
          <p:cNvGrpSpPr>
            <a:grpSpLocks/>
          </p:cNvGrpSpPr>
          <p:nvPr/>
        </p:nvGrpSpPr>
        <p:grpSpPr bwMode="auto">
          <a:xfrm>
            <a:off x="613997" y="4541838"/>
            <a:ext cx="1595803" cy="514350"/>
            <a:chOff x="2116504" y="3255920"/>
            <a:chExt cx="833034" cy="520646"/>
          </a:xfrm>
        </p:grpSpPr>
        <p:sp>
          <p:nvSpPr>
            <p:cNvPr id="58" name="Rectangle à coins arrondis 57"/>
            <p:cNvSpPr/>
            <p:nvPr/>
          </p:nvSpPr>
          <p:spPr>
            <a:xfrm>
              <a:off x="2116504" y="3255920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0" name="Rectangle 59"/>
            <p:cNvSpPr/>
            <p:nvPr/>
          </p:nvSpPr>
          <p:spPr>
            <a:xfrm>
              <a:off x="2131803" y="3270382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Energia</a:t>
              </a:r>
              <a:endParaRPr lang="en-US" sz="1200" dirty="0"/>
            </a:p>
          </p:txBody>
        </p:sp>
      </p:grpSp>
      <p:grpSp>
        <p:nvGrpSpPr>
          <p:cNvPr id="6154" name="Grouper 51"/>
          <p:cNvGrpSpPr>
            <a:grpSpLocks/>
          </p:cNvGrpSpPr>
          <p:nvPr/>
        </p:nvGrpSpPr>
        <p:grpSpPr bwMode="auto">
          <a:xfrm>
            <a:off x="613997" y="5192713"/>
            <a:ext cx="1595803" cy="514350"/>
            <a:chOff x="2116504" y="3906728"/>
            <a:chExt cx="833034" cy="520646"/>
          </a:xfrm>
        </p:grpSpPr>
        <p:sp>
          <p:nvSpPr>
            <p:cNvPr id="56" name="Rectangle à coins arrondis 55"/>
            <p:cNvSpPr/>
            <p:nvPr/>
          </p:nvSpPr>
          <p:spPr>
            <a:xfrm>
              <a:off x="2116504" y="3906728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7" name="Rectangle 56"/>
            <p:cNvSpPr/>
            <p:nvPr/>
          </p:nvSpPr>
          <p:spPr>
            <a:xfrm>
              <a:off x="2131803" y="3921190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Espacial</a:t>
              </a:r>
            </a:p>
          </p:txBody>
        </p:sp>
      </p:grpSp>
      <p:grpSp>
        <p:nvGrpSpPr>
          <p:cNvPr id="6155" name="Grouper 52"/>
          <p:cNvGrpSpPr>
            <a:grpSpLocks/>
          </p:cNvGrpSpPr>
          <p:nvPr/>
        </p:nvGrpSpPr>
        <p:grpSpPr bwMode="auto">
          <a:xfrm>
            <a:off x="613997" y="5843588"/>
            <a:ext cx="1595803" cy="514350"/>
            <a:chOff x="2116504" y="4557536"/>
            <a:chExt cx="833034" cy="520646"/>
          </a:xfrm>
        </p:grpSpPr>
        <p:sp>
          <p:nvSpPr>
            <p:cNvPr id="54" name="Rectangle à coins arrondis 53"/>
            <p:cNvSpPr/>
            <p:nvPr/>
          </p:nvSpPr>
          <p:spPr>
            <a:xfrm>
              <a:off x="2116504" y="4557536"/>
              <a:ext cx="833034" cy="520646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5" name="Rectangle 54"/>
            <p:cNvSpPr/>
            <p:nvPr/>
          </p:nvSpPr>
          <p:spPr>
            <a:xfrm>
              <a:off x="2131803" y="4571998"/>
              <a:ext cx="802436" cy="49172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2860" tIns="15240" rIns="22860" bIns="15240" spcCol="1270" anchor="ctr"/>
            <a:lstStyle/>
            <a:p>
              <a:pPr algn="ctr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200"/>
                <a:t>Indústria</a:t>
              </a:r>
            </a:p>
          </p:txBody>
        </p:sp>
      </p:grpSp>
      <p:cxnSp>
        <p:nvCxnSpPr>
          <p:cNvPr id="96" name="Conector reto 58"/>
          <p:cNvCxnSpPr/>
          <p:nvPr/>
        </p:nvCxnSpPr>
        <p:spPr>
          <a:xfrm>
            <a:off x="2667000" y="3179764"/>
            <a:ext cx="5382358" cy="158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Conector reto 58"/>
          <p:cNvCxnSpPr/>
          <p:nvPr/>
        </p:nvCxnSpPr>
        <p:spPr>
          <a:xfrm>
            <a:off x="2667000" y="3814764"/>
            <a:ext cx="5382358" cy="1587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ector reto 58"/>
          <p:cNvCxnSpPr/>
          <p:nvPr/>
        </p:nvCxnSpPr>
        <p:spPr>
          <a:xfrm>
            <a:off x="2667000" y="4451350"/>
            <a:ext cx="5382358" cy="15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ector reto 58"/>
          <p:cNvCxnSpPr/>
          <p:nvPr/>
        </p:nvCxnSpPr>
        <p:spPr>
          <a:xfrm>
            <a:off x="2667000" y="5721350"/>
            <a:ext cx="5382358" cy="15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Conector reto 58"/>
          <p:cNvCxnSpPr/>
          <p:nvPr/>
        </p:nvCxnSpPr>
        <p:spPr>
          <a:xfrm>
            <a:off x="2667000" y="5086350"/>
            <a:ext cx="5382358" cy="15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Conector reto 58"/>
          <p:cNvCxnSpPr/>
          <p:nvPr/>
        </p:nvCxnSpPr>
        <p:spPr>
          <a:xfrm>
            <a:off x="2667000" y="6356350"/>
            <a:ext cx="5382358" cy="1588"/>
          </a:xfrm>
          <a:prstGeom prst="line">
            <a:avLst/>
          </a:prstGeom>
          <a:ln w="31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62" name="Rectangle 110"/>
          <p:cNvSpPr>
            <a:spLocks noChangeArrowheads="1"/>
          </p:cNvSpPr>
          <p:nvPr/>
        </p:nvSpPr>
        <p:spPr bwMode="auto">
          <a:xfrm>
            <a:off x="2819401" y="27876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3" name="Rectangle 113"/>
          <p:cNvSpPr>
            <a:spLocks noChangeArrowheads="1"/>
          </p:cNvSpPr>
          <p:nvPr/>
        </p:nvSpPr>
        <p:spPr bwMode="auto">
          <a:xfrm>
            <a:off x="2819401" y="20907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4" name="Rectangle 138"/>
          <p:cNvSpPr>
            <a:spLocks noChangeArrowheads="1"/>
          </p:cNvSpPr>
          <p:nvPr/>
        </p:nvSpPr>
        <p:spPr bwMode="auto">
          <a:xfrm>
            <a:off x="4334608" y="20907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5" name="Rectangle 139"/>
          <p:cNvSpPr>
            <a:spLocks noChangeArrowheads="1"/>
          </p:cNvSpPr>
          <p:nvPr/>
        </p:nvSpPr>
        <p:spPr bwMode="auto">
          <a:xfrm>
            <a:off x="5753101" y="20907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6" name="Rectangle 140"/>
          <p:cNvSpPr>
            <a:spLocks noChangeArrowheads="1"/>
          </p:cNvSpPr>
          <p:nvPr/>
        </p:nvSpPr>
        <p:spPr bwMode="auto">
          <a:xfrm>
            <a:off x="5753101" y="27876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7" name="Rectangle 141"/>
          <p:cNvSpPr>
            <a:spLocks noChangeArrowheads="1"/>
          </p:cNvSpPr>
          <p:nvPr/>
        </p:nvSpPr>
        <p:spPr bwMode="auto">
          <a:xfrm>
            <a:off x="5753101" y="33972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8" name="Rectangle 142"/>
          <p:cNvSpPr>
            <a:spLocks noChangeArrowheads="1"/>
          </p:cNvSpPr>
          <p:nvPr/>
        </p:nvSpPr>
        <p:spPr bwMode="auto">
          <a:xfrm>
            <a:off x="5753101" y="40068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69" name="Rectangle 143"/>
          <p:cNvSpPr>
            <a:spLocks noChangeArrowheads="1"/>
          </p:cNvSpPr>
          <p:nvPr/>
        </p:nvSpPr>
        <p:spPr bwMode="auto">
          <a:xfrm>
            <a:off x="5753101" y="46164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0" name="Rectangle 144"/>
          <p:cNvSpPr>
            <a:spLocks noChangeArrowheads="1"/>
          </p:cNvSpPr>
          <p:nvPr/>
        </p:nvSpPr>
        <p:spPr bwMode="auto">
          <a:xfrm>
            <a:off x="5753101" y="52260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1" name="Rectangle 145"/>
          <p:cNvSpPr>
            <a:spLocks noChangeArrowheads="1"/>
          </p:cNvSpPr>
          <p:nvPr/>
        </p:nvSpPr>
        <p:spPr bwMode="auto">
          <a:xfrm>
            <a:off x="4334608" y="58356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2" name="Rectangle 75"/>
          <p:cNvSpPr>
            <a:spLocks noChangeArrowheads="1"/>
          </p:cNvSpPr>
          <p:nvPr/>
        </p:nvSpPr>
        <p:spPr bwMode="auto">
          <a:xfrm>
            <a:off x="2819401" y="46053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3" name="Rectangle 77"/>
          <p:cNvSpPr>
            <a:spLocks noChangeArrowheads="1"/>
          </p:cNvSpPr>
          <p:nvPr/>
        </p:nvSpPr>
        <p:spPr bwMode="auto">
          <a:xfrm>
            <a:off x="2819401" y="52260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4" name="Rectangle 78"/>
          <p:cNvSpPr>
            <a:spLocks noChangeArrowheads="1"/>
          </p:cNvSpPr>
          <p:nvPr/>
        </p:nvSpPr>
        <p:spPr bwMode="auto">
          <a:xfrm>
            <a:off x="5753101" y="5835650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5" name="Rectangle 80"/>
          <p:cNvSpPr>
            <a:spLocks noChangeArrowheads="1"/>
          </p:cNvSpPr>
          <p:nvPr/>
        </p:nvSpPr>
        <p:spPr bwMode="auto">
          <a:xfrm>
            <a:off x="7253654" y="52149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6176" name="Rectangle 81"/>
          <p:cNvSpPr>
            <a:spLocks noChangeArrowheads="1"/>
          </p:cNvSpPr>
          <p:nvPr/>
        </p:nvSpPr>
        <p:spPr bwMode="auto">
          <a:xfrm>
            <a:off x="7253654" y="262413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pic>
        <p:nvPicPr>
          <p:cNvPr id="6177" name="Imagem 101" descr="dernierfin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5358" y="1246189"/>
            <a:ext cx="4999892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78" name="Rectangle 77"/>
          <p:cNvSpPr>
            <a:spLocks noChangeArrowheads="1"/>
          </p:cNvSpPr>
          <p:nvPr/>
        </p:nvSpPr>
        <p:spPr bwMode="auto">
          <a:xfrm>
            <a:off x="2819401" y="5843589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1800">
                <a:latin typeface="Zapf Dingbats"/>
                <a:ea typeface="Zapf Dingbats"/>
                <a:cs typeface="Zapf Dingbats"/>
              </a:rPr>
              <a:t>✔</a:t>
            </a:r>
            <a:endParaRPr lang="fr-FR" altLang="fr-FR" sz="1800">
              <a:latin typeface="Arial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420208" y="858838"/>
            <a:ext cx="357880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Univers" pitchFamily="34" charset="0"/>
                <a:cs typeface="Arial" charset="0"/>
              </a:rPr>
              <a:t>ENGENHARIA MULTISETORES</a:t>
            </a:r>
            <a:endParaRPr lang="fr-FR" dirty="0"/>
          </a:p>
        </p:txBody>
      </p:sp>
      <p:sp>
        <p:nvSpPr>
          <p:cNvPr id="6181" name="ZoneTexte 3"/>
          <p:cNvSpPr txBox="1">
            <a:spLocks noChangeArrowheads="1"/>
          </p:cNvSpPr>
          <p:nvPr/>
        </p:nvSpPr>
        <p:spPr bwMode="auto">
          <a:xfrm>
            <a:off x="2844312" y="3963988"/>
            <a:ext cx="41549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fr-FR" altLang="fr-FR">
                <a:latin typeface="Zapf Dingbats"/>
                <a:ea typeface="Zapf Dingbats"/>
                <a:cs typeface="Zapf Dingbats"/>
              </a:rPr>
              <a:t>✔</a:t>
            </a:r>
            <a:endParaRPr lang="fr-FR" altLang="fr-FR"/>
          </a:p>
        </p:txBody>
      </p:sp>
      <p:sp>
        <p:nvSpPr>
          <p:cNvPr id="4" name="Rectangle 3"/>
          <p:cNvSpPr/>
          <p:nvPr/>
        </p:nvSpPr>
        <p:spPr>
          <a:xfrm>
            <a:off x="1642261" y="188640"/>
            <a:ext cx="2904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793750" eaLnBrk="0" hangingPunct="0">
              <a:defRPr/>
            </a:pPr>
            <a:r>
              <a:rPr lang="fr-FR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Organização</a:t>
            </a:r>
            <a:r>
              <a:rPr lang="fr-FR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fr-FR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por</a:t>
            </a:r>
            <a:r>
              <a:rPr lang="fr-FR" sz="2000" b="1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 </a:t>
            </a:r>
            <a:r>
              <a:rPr lang="fr-FR" sz="2000" b="1" dirty="0" err="1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setor</a:t>
            </a:r>
            <a:endParaRPr lang="fr-FR" sz="2000" b="1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615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EB85F-412D-48F0-9237-1F7EEB9BFF37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624254" y="1773239"/>
            <a:ext cx="8932985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903" tIns="39952" rIns="79903" bIns="39952">
            <a:spAutoFit/>
          </a:bodyPr>
          <a:lstStyle>
            <a:lvl1pPr marL="377825" indent="-377825" defTabSz="79375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793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79375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79375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79375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79375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r>
              <a:rPr lang="fr-FR" altLang="fr-FR" sz="1400" b="1">
                <a:latin typeface="Arial" pitchFamily="34" charset="0"/>
              </a:rPr>
              <a:t>Engenheiros Mecânicos e Técnicos </a:t>
            </a:r>
            <a:r>
              <a:rPr lang="fr-FR" altLang="fr-FR" sz="1400">
                <a:latin typeface="Arial" pitchFamily="34" charset="0"/>
              </a:rPr>
              <a:t>E</a:t>
            </a:r>
            <a:r>
              <a:rPr lang="fr-FR" altLang="fr-FR" sz="1400" b="1">
                <a:latin typeface="Arial" pitchFamily="34" charset="0"/>
              </a:rPr>
              <a:t>nvolvidos: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endParaRPr lang="fr-FR" altLang="fr-FR" sz="1400" b="1">
              <a:latin typeface="Arial" pitchFamily="34" charset="0"/>
            </a:endParaRP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ENGENHARIA PRODUTO (Gestão de projeto, M</a:t>
            </a:r>
            <a:r>
              <a:rPr lang="en-GB" altLang="fr-FR" sz="1400" b="1" i="1">
                <a:latin typeface="Arial" pitchFamily="34" charset="0"/>
              </a:rPr>
              <a:t>anagement</a:t>
            </a:r>
            <a:r>
              <a:rPr lang="en-GB" altLang="fr-FR" sz="1400" b="1">
                <a:latin typeface="Arial" pitchFamily="34" charset="0"/>
              </a:rPr>
              <a:t>, Qualidade)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DESIGN (mecânico &amp; eletrônico)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ANÁLISE (cálculos, ensaios &amp; validações)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ENGENHARIA PROCESSO (Concepção, Montagem, Fabricação)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REDUÇÃO DE CUSTO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LOGISTICA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QUALIDADE (auditoria, pilotagem fornecedor, compras)</a:t>
            </a:r>
          </a:p>
          <a:p>
            <a:pPr>
              <a:lnSpc>
                <a:spcPct val="170000"/>
              </a:lnSpc>
              <a:spcBef>
                <a:spcPct val="0"/>
              </a:spcBef>
              <a:buSzPct val="115000"/>
              <a:buFont typeface="Wingdings" pitchFamily="2" charset="2"/>
              <a:buChar char="q"/>
            </a:pPr>
            <a:r>
              <a:rPr lang="en-GB" altLang="fr-FR" sz="1400" b="1">
                <a:latin typeface="Arial" pitchFamily="34" charset="0"/>
              </a:rPr>
              <a:t>TREINAMENTO (CAD, Toleranciamento Geométrico - GD&amp;T, Metodologias)</a:t>
            </a:r>
          </a:p>
          <a:p>
            <a:pPr>
              <a:lnSpc>
                <a:spcPct val="140000"/>
              </a:lnSpc>
              <a:spcBef>
                <a:spcPct val="0"/>
              </a:spcBef>
              <a:buFontTx/>
              <a:buNone/>
            </a:pPr>
            <a:endParaRPr lang="fr-FR" altLang="fr-FR" sz="1400" b="1">
              <a:latin typeface="Arial" pitchFamily="34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7664" y="188640"/>
            <a:ext cx="4122387" cy="3884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79903" tIns="39952" rIns="79903" bIns="39952">
            <a:spAutoFit/>
          </a:bodyPr>
          <a:lstStyle/>
          <a:p>
            <a:pPr defTabSz="793750" eaLnBrk="0" hangingPunct="0">
              <a:defRPr/>
            </a:pPr>
            <a:r>
              <a:rPr lang="fr-FR" sz="2000" b="1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Principais</a:t>
            </a:r>
            <a:r>
              <a:rPr lang="fr-FR" sz="20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FR" sz="2000" b="1" dirty="0" err="1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atividades</a:t>
            </a:r>
            <a:r>
              <a:rPr lang="fr-FR" sz="2000" b="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no BRASIL</a:t>
            </a:r>
          </a:p>
        </p:txBody>
      </p:sp>
    </p:spTree>
    <p:extLst>
      <p:ext uri="{BB962C8B-B14F-4D97-AF65-F5344CB8AC3E}">
        <p14:creationId xmlns:p14="http://schemas.microsoft.com/office/powerpoint/2010/main" val="289476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Confidentiel</a:t>
            </a:r>
            <a:endParaRPr lang="fr-FR"/>
          </a:p>
        </p:txBody>
      </p:sp>
      <p:sp>
        <p:nvSpPr>
          <p:cNvPr id="3" name="Espace réservé de la date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100" b="1" kern="1200" smtClean="0">
                <a:solidFill>
                  <a:srgbClr val="383838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mtClean="0"/>
              <a:t>Confidentiel</a:t>
            </a:r>
            <a:endParaRPr lang="fr-FR" dirty="0"/>
          </a:p>
        </p:txBody>
      </p:sp>
      <p:sp>
        <p:nvSpPr>
          <p:cNvPr id="4" name="Espace réservé de la date 2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1100" b="1" kern="1200">
                <a:solidFill>
                  <a:srgbClr val="383838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mtClean="0"/>
              <a:t>Confidentiel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611560" y="254949"/>
            <a:ext cx="4065588" cy="2889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FFFFFF"/>
                </a:solidFill>
              </a:rPr>
              <a:t>IMPLANTATIONS</a:t>
            </a:r>
            <a:endParaRPr lang="fr-FR" sz="2000" b="1" dirty="0">
              <a:solidFill>
                <a:srgbClr val="FFFFFF"/>
              </a:solidFill>
            </a:endParaRPr>
          </a:p>
        </p:txBody>
      </p: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2313519" y="2266895"/>
            <a:ext cx="4461831" cy="2884583"/>
            <a:chOff x="3779912" y="908720"/>
            <a:chExt cx="3890266" cy="2098660"/>
          </a:xfrm>
        </p:grpSpPr>
        <p:pic>
          <p:nvPicPr>
            <p:cNvPr id="7" name="Image 22" descr="carte-du-monde.jp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12" y="908720"/>
              <a:ext cx="3890266" cy="20986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Oval 29"/>
            <p:cNvSpPr>
              <a:spLocks noChangeArrowheads="1"/>
            </p:cNvSpPr>
            <p:nvPr/>
          </p:nvSpPr>
          <p:spPr bwMode="auto">
            <a:xfrm>
              <a:off x="5577728" y="1413685"/>
              <a:ext cx="75022" cy="7075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2147" tIns="61075" rIns="122147" bIns="61075" anchor="ctr"/>
            <a:lstStyle>
              <a:lvl1pPr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GB" altLang="fr-FR" sz="2400">
                <a:solidFill>
                  <a:srgbClr val="FFFFFF"/>
                </a:solidFill>
              </a:endParaRPr>
            </a:p>
          </p:txBody>
        </p:sp>
        <p:sp>
          <p:nvSpPr>
            <p:cNvPr id="9" name="Oval 31"/>
            <p:cNvSpPr>
              <a:spLocks noChangeArrowheads="1"/>
            </p:cNvSpPr>
            <p:nvPr/>
          </p:nvSpPr>
          <p:spPr bwMode="auto">
            <a:xfrm>
              <a:off x="4931169" y="2348031"/>
              <a:ext cx="73659" cy="73976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2147" tIns="61075" rIns="122147" bIns="61075" anchor="ctr"/>
            <a:lstStyle>
              <a:lvl1pPr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GB" altLang="fr-FR" sz="2400">
                <a:solidFill>
                  <a:srgbClr val="FFFFFF"/>
                </a:solidFill>
              </a:endParaRPr>
            </a:p>
          </p:txBody>
        </p:sp>
        <p:sp>
          <p:nvSpPr>
            <p:cNvPr id="10" name="Oval 33"/>
            <p:cNvSpPr>
              <a:spLocks noChangeArrowheads="1"/>
            </p:cNvSpPr>
            <p:nvPr/>
          </p:nvSpPr>
          <p:spPr bwMode="auto">
            <a:xfrm>
              <a:off x="4860238" y="2422006"/>
              <a:ext cx="70931" cy="70759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122147" tIns="61075" rIns="122147" bIns="61075" anchor="ctr"/>
            <a:lstStyle>
              <a:lvl1pPr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1220788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1220788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GB" altLang="fr-FR" sz="2400">
                <a:solidFill>
                  <a:srgbClr val="FFFFFF"/>
                </a:solidFill>
              </a:endParaRPr>
            </a:p>
          </p:txBody>
        </p:sp>
      </p:grp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181012" y="1331297"/>
            <a:ext cx="3418114" cy="3631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17" tIns="61061" rIns="122117" bIns="61061">
            <a:spAutoFit/>
          </a:bodyPr>
          <a:lstStyle>
            <a:lvl1pPr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>
                <a:solidFill>
                  <a:srgbClr val="383838"/>
                </a:solidFill>
                <a:latin typeface="Arial"/>
              </a:rPr>
              <a:t>SODITECH LTDA </a:t>
            </a:r>
            <a:endParaRPr lang="en-GB" altLang="fr-FR" sz="1200" b="1" dirty="0" smtClean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 smtClean="0">
                <a:solidFill>
                  <a:srgbClr val="FF0000"/>
                </a:solidFill>
                <a:latin typeface="Arial"/>
              </a:rPr>
              <a:t>BRASIL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endParaRPr lang="en-GB" altLang="fr-FR" sz="1200" b="1" dirty="0">
              <a:solidFill>
                <a:srgbClr val="FF0000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 </a:t>
            </a:r>
            <a:r>
              <a:rPr lang="en-GB" altLang="fr-FR" sz="1200" b="1" dirty="0">
                <a:solidFill>
                  <a:srgbClr val="383838"/>
                </a:solidFill>
                <a:latin typeface="Arial"/>
              </a:rPr>
              <a:t>PARANA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fr-FR" altLang="fr-FR" sz="1200" dirty="0" err="1">
                <a:solidFill>
                  <a:srgbClr val="383838"/>
                </a:solidFill>
                <a:latin typeface="Arial"/>
              </a:rPr>
              <a:t>Rodovia</a:t>
            </a: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 </a:t>
            </a:r>
            <a:r>
              <a:rPr lang="fr-FR" altLang="fr-FR" sz="1200" dirty="0" err="1">
                <a:solidFill>
                  <a:srgbClr val="383838"/>
                </a:solidFill>
                <a:latin typeface="Arial"/>
              </a:rPr>
              <a:t>Dep</a:t>
            </a: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. João Leopoldo </a:t>
            </a:r>
            <a:r>
              <a:rPr lang="fr-FR" altLang="fr-FR" sz="1200" dirty="0" err="1">
                <a:solidFill>
                  <a:srgbClr val="383838"/>
                </a:solidFill>
                <a:latin typeface="Arial"/>
              </a:rPr>
              <a:t>Jacomel</a:t>
            </a: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,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n° 10727 Vila </a:t>
            </a:r>
            <a:r>
              <a:rPr lang="fr-FR" altLang="fr-FR" sz="1200" dirty="0" err="1">
                <a:solidFill>
                  <a:srgbClr val="383838"/>
                </a:solidFill>
                <a:latin typeface="Arial"/>
              </a:rPr>
              <a:t>Palmital</a:t>
            </a: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 - Cep 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fr-FR" altLang="fr-FR" sz="1200" dirty="0">
                <a:solidFill>
                  <a:srgbClr val="383838"/>
                </a:solidFill>
                <a:latin typeface="Arial"/>
              </a:rPr>
              <a:t>83320-005  PINHAIS  - PR</a:t>
            </a: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      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Tel: + 55 41 36 16 87 88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Contact : </a:t>
            </a:r>
            <a:r>
              <a:rPr lang="en-GB" altLang="fr-FR" sz="1200" dirty="0" err="1" smtClean="0">
                <a:solidFill>
                  <a:srgbClr val="383838"/>
                </a:solidFill>
                <a:latin typeface="Arial"/>
              </a:rPr>
              <a:t>Graziela</a:t>
            </a: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 POLI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g</a:t>
            </a: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raziela.poli@soditech.com.br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endParaRPr lang="en-GB" altLang="fr-FR" sz="1200" dirty="0" smtClean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GB" altLang="fr-FR" sz="1200" b="1" dirty="0">
                <a:solidFill>
                  <a:srgbClr val="383838"/>
                </a:solidFill>
                <a:latin typeface="Arial"/>
              </a:rPr>
              <a:t> SAO JOSE DOS CAMPOS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fr-FR" sz="1200" dirty="0">
                <a:solidFill>
                  <a:srgbClr val="383838"/>
                </a:solidFill>
                <a:latin typeface="Arial"/>
              </a:rPr>
              <a:t>Av. Alfredo Inácio Nogueira Penido, 300 3eme andar. Bairro Jardim Aquarius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fr-FR" sz="1200" dirty="0">
                <a:solidFill>
                  <a:srgbClr val="383838"/>
                </a:solidFill>
                <a:latin typeface="Arial"/>
              </a:rPr>
              <a:t>Cep: 12246-000 - SP</a:t>
            </a:r>
            <a:endParaRPr lang="fr-FR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Tel : + 55 12 33 07 63 </a:t>
            </a: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97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Contact : </a:t>
            </a:r>
            <a:r>
              <a:rPr lang="en-GB" altLang="fr-FR" sz="1200" dirty="0" err="1" smtClean="0">
                <a:solidFill>
                  <a:srgbClr val="383838"/>
                </a:solidFill>
                <a:latin typeface="Arial"/>
              </a:rPr>
              <a:t>Hugues</a:t>
            </a: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 HOLSTEYN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Hugues.holsteyn@soditech.com.br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</p:txBody>
      </p:sp>
      <p:sp>
        <p:nvSpPr>
          <p:cNvPr id="12" name="Rectangle 27"/>
          <p:cNvSpPr>
            <a:spLocks noChangeArrowheads="1"/>
          </p:cNvSpPr>
          <p:nvPr/>
        </p:nvSpPr>
        <p:spPr bwMode="auto">
          <a:xfrm>
            <a:off x="6576878" y="1320411"/>
            <a:ext cx="2740223" cy="5109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17" tIns="61061" rIns="122117" bIns="61061">
            <a:spAutoFit/>
          </a:bodyPr>
          <a:lstStyle>
            <a:lvl1pPr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>
                <a:solidFill>
                  <a:srgbClr val="383838"/>
                </a:solidFill>
                <a:latin typeface="Arial"/>
              </a:rPr>
              <a:t>SODITECH INGENIERIE 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 smtClean="0">
                <a:solidFill>
                  <a:srgbClr val="FF0000"/>
                </a:solidFill>
                <a:latin typeface="Arial"/>
              </a:rPr>
              <a:t>FRANCE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endParaRPr lang="en-GB" altLang="fr-FR" sz="1200" b="1" dirty="0">
              <a:solidFill>
                <a:srgbClr val="FF0000"/>
              </a:solidFill>
              <a:latin typeface="Arial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 </a:t>
            </a:r>
            <a:r>
              <a:rPr lang="en-GB" altLang="fr-FR" sz="1200" b="1" dirty="0" smtClean="0">
                <a:solidFill>
                  <a:srgbClr val="383838"/>
                </a:solidFill>
                <a:latin typeface="Arial"/>
              </a:rPr>
              <a:t>AIX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Villa Célony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1 175, montée d’Avignon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13090 AIX EN PROVENCE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Tel: + 33 (04) 92 19 48 00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Contact : Madenn CAILLE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madenn.caille@soditech.com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endParaRPr lang="en-GB" altLang="fr-FR" sz="1200" dirty="0" smtClean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 </a:t>
            </a:r>
            <a:r>
              <a:rPr lang="en-GB" altLang="fr-FR" sz="1200" b="1" dirty="0" smtClean="0">
                <a:solidFill>
                  <a:srgbClr val="383838"/>
                </a:solidFill>
                <a:latin typeface="Arial"/>
              </a:rPr>
              <a:t>CANNES</a:t>
            </a:r>
            <a:endParaRPr lang="en-GB" altLang="fr-FR" sz="1200" b="1" dirty="0">
              <a:solidFill>
                <a:srgbClr val="383838"/>
              </a:solidFill>
              <a:latin typeface="Arial"/>
            </a:endParaRP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1bis allée des Gabians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06150 CANNES LA BOCCA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Tel: + 33 (04) 92 19 48 00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Contact : Madenn CAILLE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madenn.caille@soditech.com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Univers" pitchFamily="34" charset="0"/>
              <a:buNone/>
            </a:pP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    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Char char="§"/>
            </a:pPr>
            <a:r>
              <a:rPr lang="en-GB" altLang="fr-FR" sz="1200" b="1" dirty="0" smtClean="0">
                <a:solidFill>
                  <a:srgbClr val="383838"/>
                </a:solidFill>
                <a:latin typeface="Arial"/>
              </a:rPr>
              <a:t> MERIGNAC</a:t>
            </a:r>
          </a:p>
          <a:p>
            <a:pPr defTabSz="1220788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Centre </a:t>
            </a:r>
            <a:r>
              <a:rPr lang="en-GB" altLang="fr-FR" sz="1200" dirty="0" err="1">
                <a:solidFill>
                  <a:srgbClr val="383838"/>
                </a:solidFill>
                <a:latin typeface="Arial" panose="020B0604020202020204" pitchFamily="34" charset="0"/>
              </a:rPr>
              <a:t>d’Affaires</a:t>
            </a: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 </a:t>
            </a:r>
            <a:r>
              <a:rPr lang="en-GB" altLang="fr-FR" sz="1200" dirty="0" err="1">
                <a:solidFill>
                  <a:srgbClr val="383838"/>
                </a:solidFill>
                <a:latin typeface="Arial" panose="020B0604020202020204" pitchFamily="34" charset="0"/>
              </a:rPr>
              <a:t>Aéronum</a:t>
            </a:r>
            <a:endParaRPr lang="en-GB" altLang="fr-FR" sz="1200" dirty="0">
              <a:solidFill>
                <a:srgbClr val="383838"/>
              </a:solidFill>
              <a:latin typeface="Arial" panose="020B0604020202020204" pitchFamily="34" charset="0"/>
            </a:endParaRPr>
          </a:p>
          <a:p>
            <a:pPr defTabSz="1220788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4 allée Charles </a:t>
            </a:r>
            <a:r>
              <a:rPr 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Lindbergh  </a:t>
            </a: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 </a:t>
            </a:r>
          </a:p>
          <a:p>
            <a:pPr defTabSz="1220788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33700 MERIGNAC  </a:t>
            </a:r>
          </a:p>
          <a:p>
            <a:pPr defTabSz="1220788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Contact : Ronan CAILLE</a:t>
            </a:r>
          </a:p>
          <a:p>
            <a:pPr defTabSz="1220788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 panose="020B0604020202020204" pitchFamily="34" charset="0"/>
              </a:rPr>
              <a:t>ronan.caille@soditech.com</a:t>
            </a:r>
          </a:p>
          <a:p>
            <a:pPr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           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3347864" y="5115611"/>
            <a:ext cx="2737612" cy="1415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17" tIns="61061" rIns="122117" bIns="61061">
            <a:spAutoFit/>
          </a:bodyPr>
          <a:lstStyle>
            <a:lvl1pPr defTabSz="1220788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220788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220788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220788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220788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20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pt-BR" sz="1200" b="1" dirty="0" smtClean="0">
                <a:solidFill>
                  <a:srgbClr val="383838"/>
                </a:solidFill>
                <a:latin typeface="Arial" panose="020B0604020202020204" pitchFamily="34" charset="0"/>
              </a:rPr>
              <a:t>ASELMEC</a:t>
            </a:r>
            <a:r>
              <a:rPr lang="pt-BR" altLang="pt-BR" sz="1200" b="1" dirty="0" smtClean="0">
                <a:solidFill>
                  <a:srgbClr val="C00000"/>
                </a:solidFill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pt-BR" sz="12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ARGENTINA</a:t>
            </a:r>
            <a:endParaRPr lang="pt-BR" altLang="pt-BR" sz="1200" dirty="0" smtClean="0">
              <a:solidFill>
                <a:srgbClr val="383838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1200" dirty="0" smtClean="0">
                <a:solidFill>
                  <a:srgbClr val="383838"/>
                </a:solidFill>
                <a:latin typeface="Arial" panose="020B0604020202020204" pitchFamily="34" charset="0"/>
              </a:rPr>
              <a:t>Tucuman</a:t>
            </a:r>
            <a:r>
              <a:rPr lang="pt-BR" altLang="pt-BR" sz="1200" dirty="0">
                <a:solidFill>
                  <a:srgbClr val="383838"/>
                </a:solidFill>
                <a:latin typeface="Arial" panose="020B0604020202020204" pitchFamily="34" charset="0"/>
              </a:rPr>
              <a:t>, 1452, Piso  3, Oficina 7</a:t>
            </a:r>
            <a:endParaRPr lang="fr-FR" altLang="pt-BR" sz="1200" dirty="0">
              <a:solidFill>
                <a:srgbClr val="383838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pt-BR" sz="1200" dirty="0">
                <a:solidFill>
                  <a:srgbClr val="383838"/>
                </a:solidFill>
                <a:latin typeface="Arial" panose="020B0604020202020204" pitchFamily="34" charset="0"/>
              </a:rPr>
              <a:t>30-71083381- 4 - BUENOS AIRES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pt-BR" sz="1200" dirty="0">
                <a:solidFill>
                  <a:srgbClr val="383838"/>
                </a:solidFill>
                <a:latin typeface="Arial" panose="020B0604020202020204" pitchFamily="34" charset="0"/>
              </a:rPr>
              <a:t>Tel : + 54 11 43 71 22 52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pt-BR" sz="1200" dirty="0">
                <a:solidFill>
                  <a:srgbClr val="383838"/>
                </a:solidFill>
                <a:latin typeface="Arial" panose="020B0604020202020204" pitchFamily="34" charset="0"/>
              </a:rPr>
              <a:t>Contact : </a:t>
            </a:r>
            <a:r>
              <a:rPr lang="fr-FR" altLang="pt-BR" sz="1200" dirty="0" smtClean="0">
                <a:solidFill>
                  <a:srgbClr val="383838"/>
                </a:solidFill>
                <a:latin typeface="Arial" panose="020B0604020202020204" pitchFamily="34" charset="0"/>
              </a:rPr>
              <a:t>Maurice CAILLE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pt-BR" sz="1200" dirty="0" smtClean="0">
                <a:solidFill>
                  <a:srgbClr val="383838"/>
                </a:solidFill>
                <a:latin typeface="Arial" panose="020B0604020202020204" pitchFamily="34" charset="0"/>
              </a:rPr>
              <a:t>maurice.caille@soditech.com</a:t>
            </a:r>
            <a:endParaRPr lang="fr-FR" altLang="pt-BR" sz="1200" dirty="0">
              <a:solidFill>
                <a:srgbClr val="383838"/>
              </a:solidFill>
            </a:endParaRP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3174322" y="812364"/>
            <a:ext cx="2740223" cy="1600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2117" tIns="61061" rIns="122117" bIns="61061">
            <a:spAutoFit/>
          </a:bodyPr>
          <a:lstStyle>
            <a:lvl1pPr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1012825" eaLnBrk="0" hangingPunct="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0128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1012825" algn="l"/>
                <a:tab pos="2024063" algn="l"/>
                <a:tab pos="3035300" algn="l"/>
                <a:tab pos="4049713" algn="l"/>
                <a:tab pos="5059363" algn="l"/>
                <a:tab pos="6072188" algn="l"/>
                <a:tab pos="7085013" algn="l"/>
                <a:tab pos="8096250" algn="l"/>
                <a:tab pos="9109075" algn="l"/>
                <a:tab pos="10121900" algn="l"/>
                <a:tab pos="11133138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>
                <a:solidFill>
                  <a:srgbClr val="383838"/>
                </a:solidFill>
                <a:latin typeface="Arial"/>
              </a:rPr>
              <a:t>SODITECH INGENIERIE </a:t>
            </a:r>
          </a:p>
          <a:p>
            <a:pPr algn="ctr">
              <a:spcBef>
                <a:spcPct val="0"/>
              </a:spcBef>
              <a:buClr>
                <a:srgbClr val="000000"/>
              </a:buClr>
              <a:buFont typeface="Wingdings" panose="05000000000000000000" pitchFamily="2" charset="2"/>
              <a:buNone/>
            </a:pPr>
            <a:r>
              <a:rPr lang="en-GB" altLang="fr-FR" sz="1200" b="1" dirty="0" smtClean="0">
                <a:solidFill>
                  <a:srgbClr val="FF0000"/>
                </a:solidFill>
                <a:latin typeface="Arial"/>
              </a:rPr>
              <a:t>SIEGE SOCIAL</a:t>
            </a:r>
            <a:endParaRPr lang="en-GB" altLang="fr-FR" sz="1200" b="1" dirty="0" smtClean="0">
              <a:solidFill>
                <a:srgbClr val="383838"/>
              </a:solidFill>
              <a:latin typeface="Arial"/>
            </a:endParaRPr>
          </a:p>
          <a:p>
            <a:pPr algn="ctr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5, rue des Allumettes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 algn="ctr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 smtClean="0">
                <a:solidFill>
                  <a:srgbClr val="383838"/>
                </a:solidFill>
                <a:latin typeface="Arial"/>
              </a:rPr>
              <a:t>13090 AIX EN PROVENCE</a:t>
            </a:r>
            <a:endParaRPr lang="en-GB" altLang="fr-FR" sz="1200" dirty="0">
              <a:solidFill>
                <a:srgbClr val="383838"/>
              </a:solidFill>
              <a:latin typeface="Arial"/>
            </a:endParaRPr>
          </a:p>
          <a:p>
            <a:pPr algn="ctr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Tel: + 33 (04) 92 19 48 00</a:t>
            </a:r>
          </a:p>
          <a:p>
            <a:pPr algn="ctr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Contact : Madenn CAILLE</a:t>
            </a:r>
          </a:p>
          <a:p>
            <a:pPr algn="ctr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en-GB" altLang="fr-FR" sz="1200" dirty="0">
                <a:solidFill>
                  <a:srgbClr val="383838"/>
                </a:solidFill>
                <a:latin typeface="Arial"/>
              </a:rPr>
              <a:t>madenn.caille@soditech.com</a:t>
            </a:r>
          </a:p>
          <a:p>
            <a:pPr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endParaRPr lang="en-GB" altLang="fr-FR" sz="1200" dirty="0">
              <a:solidFill>
                <a:srgbClr val="38383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80540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èse">
  <a:themeElements>
    <a:clrScheme name="SODITECH COULEURS">
      <a:dk1>
        <a:srgbClr val="383838"/>
      </a:dk1>
      <a:lt1>
        <a:srgbClr val="FFFFFF"/>
      </a:lt1>
      <a:dk2>
        <a:srgbClr val="383838"/>
      </a:dk2>
      <a:lt2>
        <a:srgbClr val="FFFFFF"/>
      </a:lt2>
      <a:accent1>
        <a:srgbClr val="FF0006"/>
      </a:accent1>
      <a:accent2>
        <a:srgbClr val="FF3E4A"/>
      </a:accent2>
      <a:accent3>
        <a:srgbClr val="FF7A86"/>
      </a:accent3>
      <a:accent4>
        <a:srgbClr val="C9C9C9"/>
      </a:accent4>
      <a:accent5>
        <a:srgbClr val="6F6F6F"/>
      </a:accent5>
      <a:accent6>
        <a:srgbClr val="383838"/>
      </a:accent6>
      <a:hlink>
        <a:srgbClr val="FF7A86"/>
      </a:hlink>
      <a:folHlink>
        <a:srgbClr val="C9C9C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nès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377</Words>
  <Application>Microsoft Office PowerPoint</Application>
  <PresentationFormat>Affichage à l'écran (4:3)</PresentationFormat>
  <Paragraphs>132</Paragraphs>
  <Slides>6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8" baseType="lpstr">
      <vt:lpstr>Genèse</vt:lpstr>
      <vt:lpstr>Photo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Smcaillé</dc:creator>
  <cp:lastModifiedBy>Smcaillé</cp:lastModifiedBy>
  <cp:revision>12</cp:revision>
  <dcterms:created xsi:type="dcterms:W3CDTF">2015-04-02T13:50:55Z</dcterms:created>
  <dcterms:modified xsi:type="dcterms:W3CDTF">2015-09-24T14:11:57Z</dcterms:modified>
</cp:coreProperties>
</file>